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81" r:id="rId5"/>
    <p:sldId id="287" r:id="rId6"/>
    <p:sldId id="288" r:id="rId7"/>
    <p:sldId id="282" r:id="rId8"/>
    <p:sldId id="276" r:id="rId9"/>
    <p:sldId id="277" r:id="rId10"/>
    <p:sldId id="266" r:id="rId11"/>
    <p:sldId id="278" r:id="rId12"/>
    <p:sldId id="274" r:id="rId13"/>
    <p:sldId id="279" r:id="rId14"/>
    <p:sldId id="283" r:id="rId15"/>
    <p:sldId id="269" r:id="rId16"/>
    <p:sldId id="261" r:id="rId17"/>
    <p:sldId id="271" r:id="rId18"/>
    <p:sldId id="268" r:id="rId19"/>
    <p:sldId id="272" r:id="rId20"/>
    <p:sldId id="285" r:id="rId21"/>
    <p:sldId id="259" r:id="rId22"/>
    <p:sldId id="262" r:id="rId23"/>
    <p:sldId id="289" r:id="rId24"/>
    <p:sldId id="273" r:id="rId25"/>
    <p:sldId id="284" r:id="rId26"/>
    <p:sldId id="26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66"/>
    <a:srgbClr val="FF9966"/>
    <a:srgbClr val="FF99FF"/>
    <a:srgbClr val="FFCC00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46" d="100"/>
          <a:sy n="46" d="100"/>
        </p:scale>
        <p:origin x="62" y="6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quality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drinking/agriculture water sources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 custLinFactNeighborY="4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X="-182" custLinFactNeighborY="91214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Environmental effects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Public health</a:t>
          </a:r>
        </a:p>
        <a:p>
          <a:pPr>
            <a:lnSpc>
              <a:spcPct val="100000"/>
            </a:lnSpc>
          </a:pPr>
          <a:r>
            <a:rPr lang="en-US" sz="2000" dirty="0"/>
            <a:t>Wildlife research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3D98502F-B569-4D25-A2BA-6490FDDEAF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Sediment transport</a:t>
          </a:r>
        </a:p>
      </dgm:t>
    </dgm:pt>
    <dgm:pt modelId="{50925353-4039-4A76-969C-1A22CCF38334}" type="parTrans" cxnId="{0A82CCE8-3197-4CAE-B5B5-F0880556C9D4}">
      <dgm:prSet/>
      <dgm:spPr/>
      <dgm:t>
        <a:bodyPr/>
        <a:lstStyle/>
        <a:p>
          <a:endParaRPr lang="en-IL"/>
        </a:p>
      </dgm:t>
    </dgm:pt>
    <dgm:pt modelId="{71710AE1-E2E0-4D6E-943B-9E5EEB104995}" type="sibTrans" cxnId="{0A82CCE8-3197-4CAE-B5B5-F0880556C9D4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FD9F09BB-CE76-47FD-9559-84F4AB5BEF84}" type="presOf" srcId="{3D98502F-B569-4D25-A2BA-6490FDDEAF63}" destId="{EDBC7104-8DCA-4607-8995-23E6E8170C56}" srcOrd="0" destOrd="1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0A82CCE8-3197-4CAE-B5B5-F0880556C9D4}" srcId="{BE7A40AE-DC99-4474-850D-66C863979AA7}" destId="{3D98502F-B569-4D25-A2BA-6490FDDEAF63}" srcOrd="1" destOrd="0" parTransId="{50925353-4039-4A76-969C-1A22CCF38334}" sibTransId="{71710AE1-E2E0-4D6E-943B-9E5EEB104995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Based Activities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Water sports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79AF27DA-18A5-4413-94CD-E62C72ED8B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Diving</a:t>
          </a:r>
          <a:endParaRPr lang="en-IL" sz="2000" dirty="0"/>
        </a:p>
      </dgm:t>
    </dgm:pt>
    <dgm:pt modelId="{15AD724A-D789-4E98-A0EE-0646861FD92C}" type="parTrans" cxnId="{937CDCA2-E4A9-45AC-905E-C71F8EF05A8A}">
      <dgm:prSet/>
      <dgm:spPr/>
      <dgm:t>
        <a:bodyPr/>
        <a:lstStyle/>
        <a:p>
          <a:endParaRPr lang="en-IL"/>
        </a:p>
      </dgm:t>
    </dgm:pt>
    <dgm:pt modelId="{55A87AB3-D998-4A95-883D-A7BD557D9A4B}" type="sibTrans" cxnId="{937CDCA2-E4A9-45AC-905E-C71F8EF05A8A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uba dive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Y="78986">
        <dgm:presLayoutVars/>
      </dgm:prSet>
      <dgm:spPr/>
    </dgm:pt>
  </dgm:ptLst>
  <dgm:cxnLst>
    <dgm:cxn modelId="{314F894D-838B-4C6C-B42C-FAB64D3DE74E}" type="presOf" srcId="{79AF27DA-18A5-4413-94CD-E62C72ED8B7B}" destId="{EDBC7104-8DCA-4607-8995-23E6E8170C56}" srcOrd="0" destOrd="1" presId="urn:microsoft.com/office/officeart/2018/5/layout/CenteredIconLabelDescriptionList"/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937CDCA2-E4A9-45AC-905E-C71F8EF05A8A}" srcId="{BE7A40AE-DC99-4474-850D-66C863979AA7}" destId="{79AF27DA-18A5-4413-94CD-E62C72ED8B7B}" srcOrd="1" destOrd="0" parTransId="{15AD724A-D789-4E98-A0EE-0646861FD92C}" sibTransId="{55A87AB3-D998-4A95-883D-A7BD557D9A4B}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The standard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Range of sizes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Most accurate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$$$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learning science with solid fill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r>
            <a:rPr lang="en-GB" sz="2000" b="0" i="0" dirty="0"/>
            <a:t>Application + special device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r>
            <a:rPr lang="en-GB" sz="2000" b="0" i="0" dirty="0"/>
            <a:t>Uses devices sensors and smartphone computing resources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r>
            <a:rPr lang="en-US" sz="2000" b="0" i="0" dirty="0"/>
            <a:t>Highly portable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DF9195A0-32DF-4B74-B895-29DA9443B77D}">
      <dgm:prSet custT="1"/>
      <dgm:spPr/>
      <dgm:t>
        <a:bodyPr/>
        <a:lstStyle/>
        <a:p>
          <a:r>
            <a:rPr lang="en-US" sz="2000" b="0" i="0" dirty="0"/>
            <a:t>High accuracy</a:t>
          </a:r>
          <a:endParaRPr lang="en-US" sz="2000" dirty="0"/>
        </a:p>
      </dgm:t>
    </dgm:pt>
    <dgm:pt modelId="{C60D48A4-D7C3-42F2-B1D9-A1C077B401C9}" type="parTrans" cxnId="{6C1097B3-C247-4938-8D01-C848E7C4132C}">
      <dgm:prSet/>
      <dgm:spPr/>
      <dgm:t>
        <a:bodyPr/>
        <a:lstStyle/>
        <a:p>
          <a:endParaRPr lang="en-US"/>
        </a:p>
      </dgm:t>
    </dgm:pt>
    <dgm:pt modelId="{676316CD-A16D-492A-8894-0B001BB36456}" type="sibTrans" cxnId="{6C1097B3-C247-4938-8D01-C848E7C4132C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r>
            <a:rPr lang="en-US" sz="2000" b="0" i="0" dirty="0"/>
            <a:t>Availability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C0124299-2F3B-4605-9331-34E7A39D8C58}">
      <dgm:prSet custT="1"/>
      <dgm:spPr/>
      <dgm:t>
        <a:bodyPr/>
        <a:lstStyle/>
        <a:p>
          <a:r>
            <a:rPr lang="en-US" sz="2000" b="0" i="0" dirty="0"/>
            <a:t>$$</a:t>
          </a:r>
          <a:endParaRPr lang="en-US" sz="2000" dirty="0"/>
        </a:p>
      </dgm:t>
    </dgm:pt>
    <dgm:pt modelId="{69801A7A-E84A-40A2-A979-E800A7618525}" type="parTrans" cxnId="{16CDE3AE-1489-4E8E-B882-B1D1552580A0}">
      <dgm:prSet/>
      <dgm:spPr/>
      <dgm:t>
        <a:bodyPr/>
        <a:lstStyle/>
        <a:p>
          <a:endParaRPr lang="en-US"/>
        </a:p>
      </dgm:t>
    </dgm:pt>
    <dgm:pt modelId="{0B26A1D5-5D12-4B7F-9C87-7F558EF797ED}" type="sibTrans" cxnId="{16CDE3AE-1489-4E8E-B882-B1D1552580A0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7308A36E-FFB0-487E-816E-9D789C0461B9}" type="presOf" srcId="{DF9195A0-32DF-4B74-B895-29DA9443B77D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16CDE3AE-1489-4E8E-B882-B1D1552580A0}" srcId="{C0F196DD-F03A-4DFE-996F-4F5C6773EBF2}" destId="{C0124299-2F3B-4605-9331-34E7A39D8C58}" srcOrd="1" destOrd="0" parTransId="{69801A7A-E84A-40A2-A979-E800A7618525}" sibTransId="{0B26A1D5-5D12-4B7F-9C87-7F558EF797ED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6C1097B3-C247-4938-8D01-C848E7C4132C}" srcId="{73D783B0-6E20-480E-BDBB-78030C11BE6C}" destId="{DF9195A0-32DF-4B74-B895-29DA9443B77D}" srcOrd="1" destOrd="0" parTransId="{C60D48A4-D7C3-42F2-B1D9-A1C077B401C9}" sibTransId="{676316CD-A16D-492A-8894-0B001BB36456}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22981DEF-CA90-4EEC-8048-333B6B62F224}" type="presOf" srcId="{C0124299-2F3B-4605-9331-34E7A39D8C58}" destId="{3998D4ED-0298-4829-AFA5-5654F7C3C9BD}" srcOrd="0" destOrd="1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Android smartphone application 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Uses the smartphone's digital camera 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Based on the </a:t>
          </a:r>
          <a:r>
            <a:rPr lang="en-GB" sz="2000" b="1" dirty="0"/>
            <a:t>reflectance </a:t>
          </a:r>
          <a:r>
            <a:rPr lang="en-GB" sz="2000" b="0" dirty="0"/>
            <a:t>of the water</a:t>
          </a:r>
          <a:endParaRPr lang="en-US" sz="2000" b="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Advantages:</a:t>
          </a:r>
          <a:endParaRPr lang="en-US" sz="2000" dirty="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Highly portable</a:t>
          </a:r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Disadvantages:</a:t>
          </a:r>
          <a:endParaRPr lang="en-US" sz="2000" dirty="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Accuracy</a:t>
          </a:r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7AE88343-AEBB-4C64-AA08-3FD4E2B7D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$</a:t>
          </a:r>
        </a:p>
      </dgm:t>
    </dgm:pt>
    <dgm:pt modelId="{9F141906-0A4E-46AA-BCDE-6643D15C1F6F}" type="par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7ADA8224-4CC4-4B5F-8D25-9BF3A7347AEF}" type="sib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3EC9602E-A07B-4BC8-945F-A0666627DE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calibration</a:t>
          </a:r>
          <a:endParaRPr lang="en-IL" sz="2000" dirty="0"/>
        </a:p>
      </dgm:t>
    </dgm:pt>
    <dgm:pt modelId="{2978CE58-73E8-4DC9-8F14-496871FAD546}" type="par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5DAB4570-1CD2-4185-B9FE-DD5852DEA86A}" type="sib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D0DA5723-EF2C-49D1-9106-8B41709D1D77}" srcId="{73D783B0-6E20-480E-BDBB-78030C11BE6C}" destId="{7AE88343-AEBB-4C64-AA08-3FD4E2B7D544}" srcOrd="1" destOrd="0" parTransId="{9F141906-0A4E-46AA-BCDE-6643D15C1F6F}" sibTransId="{7ADA8224-4CC4-4B5F-8D25-9BF3A7347AEF}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FC8E6B51-2935-4C3D-9228-7C26DD4D2DB8}" srcId="{C0F196DD-F03A-4DFE-996F-4F5C6773EBF2}" destId="{3EC9602E-A07B-4BC8-945F-A0666627DE9A}" srcOrd="1" destOrd="0" parTransId="{2978CE58-73E8-4DC9-8F14-496871FAD546}" sibTransId="{5DAB4570-1CD2-4185-B9FE-DD5852DEA86A}"/>
    <dgm:cxn modelId="{63DF4572-D1B7-4C1D-87D6-41E8C14A47BB}" type="presOf" srcId="{3EC9602E-A07B-4BC8-945F-A0666627DE9A}" destId="{3998D4ED-0298-4829-AFA5-5654F7C3C9BD}" srcOrd="0" destOrd="1" presId="urn:microsoft.com/office/officeart/2018/2/layout/IconVerticalSolidList"/>
    <dgm:cxn modelId="{DD0DD552-2890-4425-B83A-3911C99C8C6B}" type="presOf" srcId="{7AE88343-AEBB-4C64-AA08-3FD4E2B7D544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BB471B-B6D3-4D25-935E-CD98F88D1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D024D6-ED1E-4E65-8A3E-09539EDF2868}">
      <dgm:prSet/>
      <dgm:spPr/>
      <dgm:t>
        <a:bodyPr/>
        <a:lstStyle/>
        <a:p>
          <a:pPr>
            <a:defRPr b="1"/>
          </a:pPr>
          <a:r>
            <a:rPr lang="en-US" b="0" i="0"/>
            <a:t>so far:</a:t>
          </a:r>
          <a:endParaRPr lang="en-US"/>
        </a:p>
      </dgm:t>
    </dgm:pt>
    <dgm:pt modelId="{D3070DE9-9222-4E09-B6C0-23E073A2B218}" type="parTrans" cxnId="{A63D34E5-C0AA-42F6-8F5A-C3E521AC1205}">
      <dgm:prSet/>
      <dgm:spPr/>
      <dgm:t>
        <a:bodyPr/>
        <a:lstStyle/>
        <a:p>
          <a:endParaRPr lang="en-US"/>
        </a:p>
      </dgm:t>
    </dgm:pt>
    <dgm:pt modelId="{0463E37C-8DB5-4276-A69D-EB7FF46B5C09}" type="sibTrans" cxnId="{A63D34E5-C0AA-42F6-8F5A-C3E521AC1205}">
      <dgm:prSet/>
      <dgm:spPr/>
      <dgm:t>
        <a:bodyPr/>
        <a:lstStyle/>
        <a:p>
          <a:endParaRPr lang="en-US"/>
        </a:p>
      </dgm:t>
    </dgm:pt>
    <dgm:pt modelId="{8137962E-9C31-4040-8036-953E1A8B1FAA}">
      <dgm:prSet/>
      <dgm:spPr/>
      <dgm:t>
        <a:bodyPr/>
        <a:lstStyle/>
        <a:p>
          <a:r>
            <a:rPr lang="en-US" b="0" i="0"/>
            <a:t>Theoretical study</a:t>
          </a:r>
          <a:endParaRPr lang="en-US"/>
        </a:p>
      </dgm:t>
    </dgm:pt>
    <dgm:pt modelId="{FA1DA7DE-5BE4-4B1B-9281-4CB56E9BFB77}" type="parTrans" cxnId="{369B13F5-D837-4CEC-8459-670D3304A23B}">
      <dgm:prSet/>
      <dgm:spPr/>
      <dgm:t>
        <a:bodyPr/>
        <a:lstStyle/>
        <a:p>
          <a:endParaRPr lang="en-US"/>
        </a:p>
      </dgm:t>
    </dgm:pt>
    <dgm:pt modelId="{544CE6F2-554A-478F-9E7C-28A11B54E2F3}" type="sibTrans" cxnId="{369B13F5-D837-4CEC-8459-670D3304A23B}">
      <dgm:prSet/>
      <dgm:spPr/>
      <dgm:t>
        <a:bodyPr/>
        <a:lstStyle/>
        <a:p>
          <a:endParaRPr lang="en-US"/>
        </a:p>
      </dgm:t>
    </dgm:pt>
    <dgm:pt modelId="{3FE49D6E-E90E-417A-9C04-555931CB627C}">
      <dgm:prSet/>
      <dgm:spPr/>
      <dgm:t>
        <a:bodyPr/>
        <a:lstStyle/>
        <a:p>
          <a:r>
            <a:rPr lang="en-US" b="0" i="0"/>
            <a:t>Chose optimal approach</a:t>
          </a:r>
          <a:endParaRPr lang="en-US"/>
        </a:p>
      </dgm:t>
    </dgm:pt>
    <dgm:pt modelId="{014511A2-18B4-4A7C-9CF0-137684971966}" type="parTrans" cxnId="{8C736234-0B19-4CA1-8BB6-3030F60FAF39}">
      <dgm:prSet/>
      <dgm:spPr/>
      <dgm:t>
        <a:bodyPr/>
        <a:lstStyle/>
        <a:p>
          <a:endParaRPr lang="en-US"/>
        </a:p>
      </dgm:t>
    </dgm:pt>
    <dgm:pt modelId="{570C087A-6604-428C-96E6-7054B13DF49A}" type="sibTrans" cxnId="{8C736234-0B19-4CA1-8BB6-3030F60FAF39}">
      <dgm:prSet/>
      <dgm:spPr/>
      <dgm:t>
        <a:bodyPr/>
        <a:lstStyle/>
        <a:p>
          <a:endParaRPr lang="en-US"/>
        </a:p>
      </dgm:t>
    </dgm:pt>
    <dgm:pt modelId="{9BC2E317-14C8-4EF5-8438-95E13B8D295B}">
      <dgm:prSet/>
      <dgm:spPr/>
      <dgm:t>
        <a:bodyPr/>
        <a:lstStyle/>
        <a:p>
          <a:r>
            <a:rPr lang="en-US" b="0" i="0"/>
            <a:t>Simulations</a:t>
          </a:r>
          <a:endParaRPr lang="en-US"/>
        </a:p>
      </dgm:t>
    </dgm:pt>
    <dgm:pt modelId="{0820D488-2075-4544-B001-6179D863E604}" type="parTrans" cxnId="{81A3E798-D771-48F7-B674-F07C2D647F06}">
      <dgm:prSet/>
      <dgm:spPr/>
      <dgm:t>
        <a:bodyPr/>
        <a:lstStyle/>
        <a:p>
          <a:endParaRPr lang="en-US"/>
        </a:p>
      </dgm:t>
    </dgm:pt>
    <dgm:pt modelId="{36D5A4AB-FCE5-460D-95EE-BC6F9D3A363E}" type="sibTrans" cxnId="{81A3E798-D771-48F7-B674-F07C2D647F06}">
      <dgm:prSet/>
      <dgm:spPr/>
      <dgm:t>
        <a:bodyPr/>
        <a:lstStyle/>
        <a:p>
          <a:endParaRPr lang="en-US"/>
        </a:p>
      </dgm:t>
    </dgm:pt>
    <dgm:pt modelId="{FC0B0F1F-E328-4DE6-94D3-59451EBD9DED}">
      <dgm:prSet/>
      <dgm:spPr/>
      <dgm:t>
        <a:bodyPr/>
        <a:lstStyle/>
        <a:p>
          <a:pPr>
            <a:defRPr b="1"/>
          </a:pPr>
          <a:r>
            <a:rPr lang="en-US" b="0" i="0"/>
            <a:t>next:</a:t>
          </a:r>
          <a:endParaRPr lang="en-US"/>
        </a:p>
      </dgm:t>
    </dgm:pt>
    <dgm:pt modelId="{5FB61F25-3567-43CF-83EE-725FB193775E}" type="parTrans" cxnId="{F2A6FB5C-45CC-409C-B460-98C63A8EB965}">
      <dgm:prSet/>
      <dgm:spPr/>
      <dgm:t>
        <a:bodyPr/>
        <a:lstStyle/>
        <a:p>
          <a:endParaRPr lang="en-US"/>
        </a:p>
      </dgm:t>
    </dgm:pt>
    <dgm:pt modelId="{2618FF69-AD51-407B-BA2A-932FBB9E3325}" type="sibTrans" cxnId="{F2A6FB5C-45CC-409C-B460-98C63A8EB965}">
      <dgm:prSet/>
      <dgm:spPr/>
      <dgm:t>
        <a:bodyPr/>
        <a:lstStyle/>
        <a:p>
          <a:endParaRPr lang="en-US"/>
        </a:p>
      </dgm:t>
    </dgm:pt>
    <dgm:pt modelId="{A42E7BB6-6D93-4BB8-B96A-55A61ECF293C}">
      <dgm:prSet/>
      <dgm:spPr/>
      <dgm:t>
        <a:bodyPr/>
        <a:lstStyle/>
        <a:p>
          <a:r>
            <a:rPr lang="en-US" b="0" i="0"/>
            <a:t>Write and test the program</a:t>
          </a:r>
        </a:p>
        <a:p>
          <a:r>
            <a:rPr lang="en-US" b="0" i="0"/>
            <a:t>Mobile app</a:t>
          </a:r>
        </a:p>
        <a:p>
          <a:r>
            <a:rPr lang="en-US" b="0" i="0"/>
            <a:t>Targets kit</a:t>
          </a:r>
          <a:endParaRPr lang="en-US"/>
        </a:p>
      </dgm:t>
    </dgm:pt>
    <dgm:pt modelId="{277AFE9E-57DA-4323-BF22-405DF929F6FE}" type="parTrans" cxnId="{6FDDB61D-6A74-4E0F-9C7E-36F415E0A22A}">
      <dgm:prSet/>
      <dgm:spPr/>
      <dgm:t>
        <a:bodyPr/>
        <a:lstStyle/>
        <a:p>
          <a:endParaRPr lang="en-US"/>
        </a:p>
      </dgm:t>
    </dgm:pt>
    <dgm:pt modelId="{3B3949D6-A057-4983-AD2F-FA3B472FEBD8}" type="sibTrans" cxnId="{6FDDB61D-6A74-4E0F-9C7E-36F415E0A22A}">
      <dgm:prSet/>
      <dgm:spPr/>
      <dgm:t>
        <a:bodyPr/>
        <a:lstStyle/>
        <a:p>
          <a:endParaRPr lang="en-US"/>
        </a:p>
      </dgm:t>
    </dgm:pt>
    <dgm:pt modelId="{E1DDCE76-3F33-4B5C-A39F-04426C18D998}" type="pres">
      <dgm:prSet presAssocID="{0FBB471B-B6D3-4D25-935E-CD98F88D1551}" presName="root" presStyleCnt="0">
        <dgm:presLayoutVars>
          <dgm:dir/>
          <dgm:resizeHandles val="exact"/>
        </dgm:presLayoutVars>
      </dgm:prSet>
      <dgm:spPr/>
    </dgm:pt>
    <dgm:pt modelId="{C2313504-F50B-4490-BBA6-336D66432934}" type="pres">
      <dgm:prSet presAssocID="{7ED024D6-ED1E-4E65-8A3E-09539EDF2868}" presName="compNode" presStyleCnt="0"/>
      <dgm:spPr/>
    </dgm:pt>
    <dgm:pt modelId="{14FDA29E-801E-4BF0-8982-17B095A0B4E5}" type="pres">
      <dgm:prSet presAssocID="{7ED024D6-ED1E-4E65-8A3E-09539EDF2868}" presName="iconRect" presStyleLbl="node1" presStyleIdx="0" presStyleCnt="2" custScaleX="97619" custScaleY="861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B092300B-81C9-4A3C-9AE3-0191CF2E0B4D}" type="pres">
      <dgm:prSet presAssocID="{7ED024D6-ED1E-4E65-8A3E-09539EDF2868}" presName="iconSpace" presStyleCnt="0"/>
      <dgm:spPr/>
    </dgm:pt>
    <dgm:pt modelId="{2210A34A-7C16-462E-8EF5-2A2AFA1B8F1A}" type="pres">
      <dgm:prSet presAssocID="{7ED024D6-ED1E-4E65-8A3E-09539EDF2868}" presName="parTx" presStyleLbl="revTx" presStyleIdx="0" presStyleCnt="4">
        <dgm:presLayoutVars>
          <dgm:chMax val="0"/>
          <dgm:chPref val="0"/>
        </dgm:presLayoutVars>
      </dgm:prSet>
      <dgm:spPr/>
    </dgm:pt>
    <dgm:pt modelId="{4B57ABCF-4AD0-40D2-BCF7-55CF7D0BF388}" type="pres">
      <dgm:prSet presAssocID="{7ED024D6-ED1E-4E65-8A3E-09539EDF2868}" presName="txSpace" presStyleCnt="0"/>
      <dgm:spPr/>
    </dgm:pt>
    <dgm:pt modelId="{E9CA6052-670E-4F64-8774-B9E03319ABEA}" type="pres">
      <dgm:prSet presAssocID="{7ED024D6-ED1E-4E65-8A3E-09539EDF2868}" presName="desTx" presStyleLbl="revTx" presStyleIdx="1" presStyleCnt="4">
        <dgm:presLayoutVars/>
      </dgm:prSet>
      <dgm:spPr/>
    </dgm:pt>
    <dgm:pt modelId="{2A747826-4A8C-4A16-9DAB-2EFA05688BD1}" type="pres">
      <dgm:prSet presAssocID="{0463E37C-8DB5-4276-A69D-EB7FF46B5C09}" presName="sibTrans" presStyleCnt="0"/>
      <dgm:spPr/>
    </dgm:pt>
    <dgm:pt modelId="{92D1198F-98C9-4E14-988D-C641638EF0A9}" type="pres">
      <dgm:prSet presAssocID="{FC0B0F1F-E328-4DE6-94D3-59451EBD9DED}" presName="compNode" presStyleCnt="0"/>
      <dgm:spPr/>
    </dgm:pt>
    <dgm:pt modelId="{944B52E7-5D73-402F-B00F-381CCA3FB38F}" type="pres">
      <dgm:prSet presAssocID="{FC0B0F1F-E328-4DE6-94D3-59451EBD9D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D824638-3ADB-4094-9BC2-D916FA5E0E23}" type="pres">
      <dgm:prSet presAssocID="{FC0B0F1F-E328-4DE6-94D3-59451EBD9DED}" presName="iconSpace" presStyleCnt="0"/>
      <dgm:spPr/>
    </dgm:pt>
    <dgm:pt modelId="{4F13A599-1D6A-4AEC-A6FE-E4A39228D367}" type="pres">
      <dgm:prSet presAssocID="{FC0B0F1F-E328-4DE6-94D3-59451EBD9DED}" presName="parTx" presStyleLbl="revTx" presStyleIdx="2" presStyleCnt="4">
        <dgm:presLayoutVars>
          <dgm:chMax val="0"/>
          <dgm:chPref val="0"/>
        </dgm:presLayoutVars>
      </dgm:prSet>
      <dgm:spPr/>
    </dgm:pt>
    <dgm:pt modelId="{A4C86D9B-26D5-4572-AF6D-F22535E28F1D}" type="pres">
      <dgm:prSet presAssocID="{FC0B0F1F-E328-4DE6-94D3-59451EBD9DED}" presName="txSpace" presStyleCnt="0"/>
      <dgm:spPr/>
    </dgm:pt>
    <dgm:pt modelId="{4074559B-B55B-4983-A5DA-AA953923C989}" type="pres">
      <dgm:prSet presAssocID="{FC0B0F1F-E328-4DE6-94D3-59451EBD9DED}" presName="desTx" presStyleLbl="revTx" presStyleIdx="3" presStyleCnt="4">
        <dgm:presLayoutVars/>
      </dgm:prSet>
      <dgm:spPr/>
    </dgm:pt>
  </dgm:ptLst>
  <dgm:cxnLst>
    <dgm:cxn modelId="{6FDDB61D-6A74-4E0F-9C7E-36F415E0A22A}" srcId="{FC0B0F1F-E328-4DE6-94D3-59451EBD9DED}" destId="{A42E7BB6-6D93-4BB8-B96A-55A61ECF293C}" srcOrd="0" destOrd="0" parTransId="{277AFE9E-57DA-4323-BF22-405DF929F6FE}" sibTransId="{3B3949D6-A057-4983-AD2F-FA3B472FEBD8}"/>
    <dgm:cxn modelId="{8C736234-0B19-4CA1-8BB6-3030F60FAF39}" srcId="{7ED024D6-ED1E-4E65-8A3E-09539EDF2868}" destId="{3FE49D6E-E90E-417A-9C04-555931CB627C}" srcOrd="1" destOrd="0" parTransId="{014511A2-18B4-4A7C-9CF0-137684971966}" sibTransId="{570C087A-6604-428C-96E6-7054B13DF49A}"/>
    <dgm:cxn modelId="{F2A6FB5C-45CC-409C-B460-98C63A8EB965}" srcId="{0FBB471B-B6D3-4D25-935E-CD98F88D1551}" destId="{FC0B0F1F-E328-4DE6-94D3-59451EBD9DED}" srcOrd="1" destOrd="0" parTransId="{5FB61F25-3567-43CF-83EE-725FB193775E}" sibTransId="{2618FF69-AD51-407B-BA2A-932FBB9E3325}"/>
    <dgm:cxn modelId="{45929975-F5F9-43FE-B011-7DDEFB341D15}" type="presOf" srcId="{8137962E-9C31-4040-8036-953E1A8B1FAA}" destId="{E9CA6052-670E-4F64-8774-B9E03319ABEA}" srcOrd="0" destOrd="0" presId="urn:microsoft.com/office/officeart/2018/5/layout/CenteredIconLabelDescriptionList"/>
    <dgm:cxn modelId="{8BBA7878-3CBF-47B6-947C-1AF510081429}" type="presOf" srcId="{3FE49D6E-E90E-417A-9C04-555931CB627C}" destId="{E9CA6052-670E-4F64-8774-B9E03319ABEA}" srcOrd="0" destOrd="1" presId="urn:microsoft.com/office/officeart/2018/5/layout/CenteredIconLabelDescriptionList"/>
    <dgm:cxn modelId="{DD3A5D7E-1755-431A-9E3F-19DE0F7677F2}" type="presOf" srcId="{9BC2E317-14C8-4EF5-8438-95E13B8D295B}" destId="{E9CA6052-670E-4F64-8774-B9E03319ABEA}" srcOrd="0" destOrd="2" presId="urn:microsoft.com/office/officeart/2018/5/layout/CenteredIconLabelDescriptionList"/>
    <dgm:cxn modelId="{00886F8E-0232-4647-856E-73C82424A56D}" type="presOf" srcId="{7ED024D6-ED1E-4E65-8A3E-09539EDF2868}" destId="{2210A34A-7C16-462E-8EF5-2A2AFA1B8F1A}" srcOrd="0" destOrd="0" presId="urn:microsoft.com/office/officeart/2018/5/layout/CenteredIconLabelDescriptionList"/>
    <dgm:cxn modelId="{81A3E798-D771-48F7-B674-F07C2D647F06}" srcId="{7ED024D6-ED1E-4E65-8A3E-09539EDF2868}" destId="{9BC2E317-14C8-4EF5-8438-95E13B8D295B}" srcOrd="2" destOrd="0" parTransId="{0820D488-2075-4544-B001-6179D863E604}" sibTransId="{36D5A4AB-FCE5-460D-95EE-BC6F9D3A363E}"/>
    <dgm:cxn modelId="{C28948C1-0B5A-417F-A285-C015F13C1F6A}" type="presOf" srcId="{A42E7BB6-6D93-4BB8-B96A-55A61ECF293C}" destId="{4074559B-B55B-4983-A5DA-AA953923C989}" srcOrd="0" destOrd="0" presId="urn:microsoft.com/office/officeart/2018/5/layout/CenteredIconLabelDescriptionList"/>
    <dgm:cxn modelId="{A63D34E5-C0AA-42F6-8F5A-C3E521AC1205}" srcId="{0FBB471B-B6D3-4D25-935E-CD98F88D1551}" destId="{7ED024D6-ED1E-4E65-8A3E-09539EDF2868}" srcOrd="0" destOrd="0" parTransId="{D3070DE9-9222-4E09-B6C0-23E073A2B218}" sibTransId="{0463E37C-8DB5-4276-A69D-EB7FF46B5C09}"/>
    <dgm:cxn modelId="{8D6882E8-86E0-4D58-A177-6144B4F31C84}" type="presOf" srcId="{FC0B0F1F-E328-4DE6-94D3-59451EBD9DED}" destId="{4F13A599-1D6A-4AEC-A6FE-E4A39228D367}" srcOrd="0" destOrd="0" presId="urn:microsoft.com/office/officeart/2018/5/layout/CenteredIconLabelDescriptionList"/>
    <dgm:cxn modelId="{369B13F5-D837-4CEC-8459-670D3304A23B}" srcId="{7ED024D6-ED1E-4E65-8A3E-09539EDF2868}" destId="{8137962E-9C31-4040-8036-953E1A8B1FAA}" srcOrd="0" destOrd="0" parTransId="{FA1DA7DE-5BE4-4B1B-9281-4CB56E9BFB77}" sibTransId="{544CE6F2-554A-478F-9E7C-28A11B54E2F3}"/>
    <dgm:cxn modelId="{116E09F7-4B37-4518-984C-5F014BE9E6FB}" type="presOf" srcId="{0FBB471B-B6D3-4D25-935E-CD98F88D1551}" destId="{E1DDCE76-3F33-4B5C-A39F-04426C18D998}" srcOrd="0" destOrd="0" presId="urn:microsoft.com/office/officeart/2018/5/layout/CenteredIconLabelDescriptionList"/>
    <dgm:cxn modelId="{FCEF1D3A-FBC4-4997-A388-AA027A879EB7}" type="presParOf" srcId="{E1DDCE76-3F33-4B5C-A39F-04426C18D998}" destId="{C2313504-F50B-4490-BBA6-336D66432934}" srcOrd="0" destOrd="0" presId="urn:microsoft.com/office/officeart/2018/5/layout/CenteredIconLabelDescriptionList"/>
    <dgm:cxn modelId="{50EE43F9-1090-4928-A429-FCD690597071}" type="presParOf" srcId="{C2313504-F50B-4490-BBA6-336D66432934}" destId="{14FDA29E-801E-4BF0-8982-17B095A0B4E5}" srcOrd="0" destOrd="0" presId="urn:microsoft.com/office/officeart/2018/5/layout/CenteredIconLabelDescriptionList"/>
    <dgm:cxn modelId="{88586083-E066-4256-A866-F43B32F2787D}" type="presParOf" srcId="{C2313504-F50B-4490-BBA6-336D66432934}" destId="{B092300B-81C9-4A3C-9AE3-0191CF2E0B4D}" srcOrd="1" destOrd="0" presId="urn:microsoft.com/office/officeart/2018/5/layout/CenteredIconLabelDescriptionList"/>
    <dgm:cxn modelId="{1C19D949-A3CC-4129-ABF4-82D010EADA5A}" type="presParOf" srcId="{C2313504-F50B-4490-BBA6-336D66432934}" destId="{2210A34A-7C16-462E-8EF5-2A2AFA1B8F1A}" srcOrd="2" destOrd="0" presId="urn:microsoft.com/office/officeart/2018/5/layout/CenteredIconLabelDescriptionList"/>
    <dgm:cxn modelId="{FC7A80E9-0AA8-4FBE-B01F-AAD77C064245}" type="presParOf" srcId="{C2313504-F50B-4490-BBA6-336D66432934}" destId="{4B57ABCF-4AD0-40D2-BCF7-55CF7D0BF388}" srcOrd="3" destOrd="0" presId="urn:microsoft.com/office/officeart/2018/5/layout/CenteredIconLabelDescriptionList"/>
    <dgm:cxn modelId="{6F4CB19E-A05D-46EF-AF80-5D1EDA101E71}" type="presParOf" srcId="{C2313504-F50B-4490-BBA6-336D66432934}" destId="{E9CA6052-670E-4F64-8774-B9E03319ABEA}" srcOrd="4" destOrd="0" presId="urn:microsoft.com/office/officeart/2018/5/layout/CenteredIconLabelDescriptionList"/>
    <dgm:cxn modelId="{1B1FBB65-38E2-4E70-841F-BB21B5A9E561}" type="presParOf" srcId="{E1DDCE76-3F33-4B5C-A39F-04426C18D998}" destId="{2A747826-4A8C-4A16-9DAB-2EFA05688BD1}" srcOrd="1" destOrd="0" presId="urn:microsoft.com/office/officeart/2018/5/layout/CenteredIconLabelDescriptionList"/>
    <dgm:cxn modelId="{64004BA9-DBCA-47A1-9BE3-AA9BF4A9085D}" type="presParOf" srcId="{E1DDCE76-3F33-4B5C-A39F-04426C18D998}" destId="{92D1198F-98C9-4E14-988D-C641638EF0A9}" srcOrd="2" destOrd="0" presId="urn:microsoft.com/office/officeart/2018/5/layout/CenteredIconLabelDescriptionList"/>
    <dgm:cxn modelId="{DCBFCF51-9C22-45B7-9592-445AC762F400}" type="presParOf" srcId="{92D1198F-98C9-4E14-988D-C641638EF0A9}" destId="{944B52E7-5D73-402F-B00F-381CCA3FB38F}" srcOrd="0" destOrd="0" presId="urn:microsoft.com/office/officeart/2018/5/layout/CenteredIconLabelDescriptionList"/>
    <dgm:cxn modelId="{56209062-429A-4598-B930-A86AD86C883F}" type="presParOf" srcId="{92D1198F-98C9-4E14-988D-C641638EF0A9}" destId="{9D824638-3ADB-4094-9BC2-D916FA5E0E23}" srcOrd="1" destOrd="0" presId="urn:microsoft.com/office/officeart/2018/5/layout/CenteredIconLabelDescriptionList"/>
    <dgm:cxn modelId="{CA8793EF-D564-4469-8A2D-1E8DF5ADEE7F}" type="presParOf" srcId="{92D1198F-98C9-4E14-988D-C641638EF0A9}" destId="{4F13A599-1D6A-4AEC-A6FE-E4A39228D367}" srcOrd="2" destOrd="0" presId="urn:microsoft.com/office/officeart/2018/5/layout/CenteredIconLabelDescriptionList"/>
    <dgm:cxn modelId="{74B5613D-C7CA-4711-B101-5ADDC5177A03}" type="presParOf" srcId="{92D1198F-98C9-4E14-988D-C641638EF0A9}" destId="{A4C86D9B-26D5-4572-AF6D-F22535E28F1D}" srcOrd="3" destOrd="0" presId="urn:microsoft.com/office/officeart/2018/5/layout/CenteredIconLabelDescriptionList"/>
    <dgm:cxn modelId="{A3A51DBB-227C-4420-80B0-43CAAF0B7BB4}" type="presParOf" srcId="{92D1198F-98C9-4E14-988D-C641638EF0A9}" destId="{4074559B-B55B-4983-A5DA-AA953923C98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955042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79292"/>
          <a:ext cx="3788243" cy="50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quality</a:t>
          </a:r>
        </a:p>
      </dsp:txBody>
      <dsp:txXfrm>
        <a:off x="2147" y="1979292"/>
        <a:ext cx="3788243" cy="503481"/>
      </dsp:txXfrm>
    </dsp:sp>
    <dsp:sp modelId="{EDBC7104-8DCA-4607-8995-23E6E8170C56}">
      <dsp:nvSpPr>
        <dsp:cNvPr id="0" name=""/>
        <dsp:cNvSpPr/>
      </dsp:nvSpPr>
      <dsp:spPr>
        <a:xfrm>
          <a:off x="477843" y="3089961"/>
          <a:ext cx="2826562" cy="62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drinking/agriculture water sources</a:t>
          </a:r>
        </a:p>
      </dsp:txBody>
      <dsp:txXfrm>
        <a:off x="477843" y="3089961"/>
        <a:ext cx="2826562" cy="62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880369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61342"/>
          <a:ext cx="3788243" cy="1006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Environmental effects</a:t>
          </a:r>
        </a:p>
      </dsp:txBody>
      <dsp:txXfrm>
        <a:off x="2147" y="1961342"/>
        <a:ext cx="3788243" cy="1006962"/>
      </dsp:txXfrm>
    </dsp:sp>
    <dsp:sp modelId="{EDBC7104-8DCA-4607-8995-23E6E8170C56}">
      <dsp:nvSpPr>
        <dsp:cNvPr id="0" name=""/>
        <dsp:cNvSpPr/>
      </dsp:nvSpPr>
      <dsp:spPr>
        <a:xfrm>
          <a:off x="482988" y="3010945"/>
          <a:ext cx="2826562" cy="16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Public health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Wildlife research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Sediment transport</a:t>
          </a:r>
        </a:p>
      </dsp:txBody>
      <dsp:txXfrm>
        <a:off x="482988" y="3010945"/>
        <a:ext cx="2826562" cy="16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2586" y="938828"/>
          <a:ext cx="987365" cy="987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5845" y="2001452"/>
          <a:ext cx="3780848" cy="55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Based Activities</a:t>
          </a:r>
        </a:p>
      </dsp:txBody>
      <dsp:txXfrm>
        <a:off x="5845" y="2001452"/>
        <a:ext cx="3780848" cy="556575"/>
      </dsp:txXfrm>
    </dsp:sp>
    <dsp:sp modelId="{EDBC7104-8DCA-4607-8995-23E6E8170C56}">
      <dsp:nvSpPr>
        <dsp:cNvPr id="0" name=""/>
        <dsp:cNvSpPr/>
      </dsp:nvSpPr>
      <dsp:spPr>
        <a:xfrm>
          <a:off x="485747" y="3007371"/>
          <a:ext cx="2821044" cy="52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Water sports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Diving</a:t>
          </a:r>
          <a:endParaRPr lang="en-IL" sz="2000" kern="1200" dirty="0"/>
        </a:p>
      </dsp:txBody>
      <dsp:txXfrm>
        <a:off x="485747" y="3007371"/>
        <a:ext cx="2821044" cy="52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The standard</a:t>
          </a:r>
          <a:endParaRPr lang="en-US" sz="2000" kern="1200" dirty="0"/>
        </a:p>
      </dsp:txBody>
      <dsp:txXfrm>
        <a:off x="878734" y="3571"/>
        <a:ext cx="5617315" cy="760809"/>
      </dsp:txXfrm>
    </dsp:sp>
    <dsp:sp modelId="{40EE7AD1-6BA0-47ED-B566-262CDC4FAA6E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Range of sizes</a:t>
          </a:r>
          <a:endParaRPr lang="en-US" sz="2000" kern="1200" dirty="0"/>
        </a:p>
      </dsp:txBody>
      <dsp:txXfrm>
        <a:off x="878734" y="954583"/>
        <a:ext cx="5617315" cy="760809"/>
      </dsp:txXfrm>
    </dsp:sp>
    <dsp:sp modelId="{11C71DDA-6305-4E52-A0E1-1F5BE629072A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8734" y="1905595"/>
        <a:ext cx="5617315" cy="760809"/>
      </dsp:txXfrm>
    </dsp:sp>
    <dsp:sp modelId="{5EB2F603-26D3-4073-B5E4-538D573B79D0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8734" y="2856607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8734" y="2856607"/>
        <a:ext cx="2923222" cy="760809"/>
      </dsp:txXfrm>
    </dsp:sp>
    <dsp:sp modelId="{7322C8D3-6ABD-4235-A3FD-35BDBC57F839}">
      <dsp:nvSpPr>
        <dsp:cNvPr id="0" name=""/>
        <dsp:cNvSpPr/>
      </dsp:nvSpPr>
      <dsp:spPr>
        <a:xfrm>
          <a:off x="3801957" y="2856607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Most accurate</a:t>
          </a:r>
          <a:endParaRPr lang="en-US" sz="2000" kern="1200" dirty="0"/>
        </a:p>
      </dsp:txBody>
      <dsp:txXfrm>
        <a:off x="3801957" y="2856607"/>
        <a:ext cx="2694092" cy="760809"/>
      </dsp:txXfrm>
    </dsp:sp>
    <dsp:sp modelId="{C79AFE91-14A9-4BAB-9D52-5E9D546A6426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8734" y="3807618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8734" y="3807618"/>
        <a:ext cx="2923222" cy="760809"/>
      </dsp:txXfrm>
    </dsp:sp>
    <dsp:sp modelId="{3998D4ED-0298-4829-AFA5-5654F7C3C9BD}">
      <dsp:nvSpPr>
        <dsp:cNvPr id="0" name=""/>
        <dsp:cNvSpPr/>
      </dsp:nvSpPr>
      <dsp:spPr>
        <a:xfrm>
          <a:off x="3801957" y="3807618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$$$</a:t>
          </a:r>
          <a:endParaRPr lang="en-US" sz="2000" kern="1200" dirty="0"/>
        </a:p>
      </dsp:txBody>
      <dsp:txXfrm>
        <a:off x="3801957" y="3807618"/>
        <a:ext cx="2694092" cy="760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Application + special device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Uses devices sensors and smartphone computing resources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Highly portable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 accuracy</a:t>
          </a:r>
          <a:endParaRPr lang="en-US" sz="2000" kern="1200" dirty="0"/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Availability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</a:t>
          </a:r>
          <a:endParaRPr lang="en-US" sz="2000" kern="1200" dirty="0"/>
        </a:p>
      </dsp:txBody>
      <dsp:txXfrm>
        <a:off x="3801099" y="3806132"/>
        <a:ext cx="2694092" cy="760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Android smartphone application 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Uses the smartphone's digital camera 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Based on the </a:t>
          </a:r>
          <a:r>
            <a:rPr lang="en-GB" sz="2000" b="1" kern="1200" dirty="0"/>
            <a:t>reflectance </a:t>
          </a:r>
          <a:r>
            <a:rPr lang="en-GB" sz="2000" b="0" kern="1200" dirty="0"/>
            <a:t>of the water</a:t>
          </a:r>
          <a:endParaRPr lang="en-US" sz="2000" b="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Advantages:</a:t>
          </a:r>
          <a:endParaRPr lang="en-US" sz="2000" kern="1200" dirty="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Highly portable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$</a:t>
          </a:r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Disadvantages:</a:t>
          </a:r>
          <a:endParaRPr lang="en-US" sz="2000" kern="1200" dirty="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calibration</a:t>
          </a:r>
          <a:endParaRPr lang="en-IL" sz="2000" kern="1200" dirty="0"/>
        </a:p>
      </dsp:txBody>
      <dsp:txXfrm>
        <a:off x="3801099" y="3806132"/>
        <a:ext cx="2694092" cy="760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A29E-801E-4BF0-8982-17B095A0B4E5}">
      <dsp:nvSpPr>
        <dsp:cNvPr id="0" name=""/>
        <dsp:cNvSpPr/>
      </dsp:nvSpPr>
      <dsp:spPr>
        <a:xfrm>
          <a:off x="2189257" y="221556"/>
          <a:ext cx="1440855" cy="1121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0A34A-7C16-462E-8EF5-2A2AFA1B8F1A}">
      <dsp:nvSpPr>
        <dsp:cNvPr id="0" name=""/>
        <dsp:cNvSpPr/>
      </dsp:nvSpPr>
      <dsp:spPr>
        <a:xfrm>
          <a:off x="749684" y="15643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so far:</a:t>
          </a:r>
          <a:endParaRPr lang="en-US" sz="3600" kern="1200"/>
        </a:p>
      </dsp:txBody>
      <dsp:txXfrm>
        <a:off x="749684" y="1564355"/>
        <a:ext cx="4320000" cy="648000"/>
      </dsp:txXfrm>
    </dsp:sp>
    <dsp:sp modelId="{E9CA6052-670E-4F64-8774-B9E03319ABEA}">
      <dsp:nvSpPr>
        <dsp:cNvPr id="0" name=""/>
        <dsp:cNvSpPr/>
      </dsp:nvSpPr>
      <dsp:spPr>
        <a:xfrm>
          <a:off x="749684" y="2273396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Theoretical study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Chose optimal approach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Simulations</a:t>
          </a:r>
          <a:endParaRPr lang="en-US" sz="1700" kern="1200"/>
        </a:p>
      </dsp:txBody>
      <dsp:txXfrm>
        <a:off x="749684" y="2273396"/>
        <a:ext cx="4320000" cy="909323"/>
      </dsp:txXfrm>
    </dsp:sp>
    <dsp:sp modelId="{944B52E7-5D73-402F-B00F-381CCA3FB38F}">
      <dsp:nvSpPr>
        <dsp:cNvPr id="0" name=""/>
        <dsp:cNvSpPr/>
      </dsp:nvSpPr>
      <dsp:spPr>
        <a:xfrm>
          <a:off x="7247685" y="176344"/>
          <a:ext cx="1475999" cy="1301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A599-1D6A-4AEC-A6FE-E4A39228D367}">
      <dsp:nvSpPr>
        <dsp:cNvPr id="0" name=""/>
        <dsp:cNvSpPr/>
      </dsp:nvSpPr>
      <dsp:spPr>
        <a:xfrm>
          <a:off x="5825684" y="16095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next:</a:t>
          </a:r>
          <a:endParaRPr lang="en-US" sz="3600" kern="1200"/>
        </a:p>
      </dsp:txBody>
      <dsp:txXfrm>
        <a:off x="5825684" y="1609566"/>
        <a:ext cx="4320000" cy="648000"/>
      </dsp:txXfrm>
    </dsp:sp>
    <dsp:sp modelId="{4074559B-B55B-4983-A5DA-AA953923C989}">
      <dsp:nvSpPr>
        <dsp:cNvPr id="0" name=""/>
        <dsp:cNvSpPr/>
      </dsp:nvSpPr>
      <dsp:spPr>
        <a:xfrm>
          <a:off x="5825684" y="2318608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Write and test the program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Mobile app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Targets kit</a:t>
          </a:r>
          <a:endParaRPr lang="en-US" sz="1700" kern="1200"/>
        </a:p>
      </dsp:txBody>
      <dsp:txXfrm>
        <a:off x="5825684" y="2318608"/>
        <a:ext cx="4320000" cy="909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09/03/2023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09/03/2023 17:08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Crowd Sourcing Water Turbidity Information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795F1-9490-61D4-B6FF-819BD11F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34" y="931598"/>
            <a:ext cx="5785440" cy="51278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0DB2-FCF4-DC3E-528C-BAC36368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7665B-BB56-9BC9-435E-7C7D7318984A}"/>
              </a:ext>
            </a:extLst>
          </p:cNvPr>
          <p:cNvSpPr txBox="1"/>
          <p:nvPr/>
        </p:nvSpPr>
        <p:spPr>
          <a:xfrm>
            <a:off x="5884190" y="6269883"/>
            <a:ext cx="630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Hussain, I., Ahamad, K., &amp; Nath, P. (2016). Water turbidity sensing using a smartphone.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14735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34229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798B5-426A-5432-89BA-E5958952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9FBF5-ACE0-CDBE-4C41-6ADB9563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9" y="1447800"/>
            <a:ext cx="3669141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‘</a:t>
            </a:r>
            <a:r>
              <a:rPr lang="en-GB" sz="4000" dirty="0" err="1">
                <a:solidFill>
                  <a:srgbClr val="F2F2F2"/>
                </a:solidFill>
              </a:rPr>
              <a:t>HydroColor</a:t>
            </a:r>
            <a:r>
              <a:rPr lang="en-GB" sz="4000" dirty="0">
                <a:solidFill>
                  <a:srgbClr val="F2F2F2"/>
                </a:solidFill>
              </a:rPr>
              <a:t>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2" descr="Capture View">
            <a:extLst>
              <a:ext uri="{FF2B5EF4-FFF2-40B4-BE49-F238E27FC236}">
                <a16:creationId xmlns:a16="http://schemas.microsoft.com/office/drawing/2014/main" id="{82B96993-C31E-046B-7807-BB4578ED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86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llection&#10;View">
            <a:extLst>
              <a:ext uri="{FF2B5EF4-FFF2-40B4-BE49-F238E27FC236}">
                <a16:creationId xmlns:a16="http://schemas.microsoft.com/office/drawing/2014/main" id="{A2538980-33C4-0D33-27BE-AFD4116A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11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A84A5-A5DD-A146-0CFF-A6DAC31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9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22653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761DC-91BC-89C7-A8B1-1D12D39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A480D-FF94-BE45-5921-563F536EB579}"/>
              </a:ext>
            </a:extLst>
          </p:cNvPr>
          <p:cNvSpPr txBox="1">
            <a:spLocks/>
          </p:cNvSpPr>
          <p:nvPr/>
        </p:nvSpPr>
        <p:spPr>
          <a:xfrm>
            <a:off x="385569" y="1447800"/>
            <a:ext cx="3669141" cy="45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>
                <a:solidFill>
                  <a:srgbClr val="F2F2F2"/>
                </a:solidFill>
              </a:rPr>
              <a:t>‘HydroColor: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80220-D24B-8D00-274D-353369E2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3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Beam Attenuation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332854"/>
            <a:ext cx="4166509" cy="48909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Light source is fixed</a:t>
            </a:r>
          </a:p>
          <a:p>
            <a:r>
              <a:rPr lang="en-GB" sz="2400" dirty="0">
                <a:solidFill>
                  <a:srgbClr val="EBEBEB"/>
                </a:solidFill>
              </a:rPr>
              <a:t>Camera moved horizontally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Measuring difference in backscattered light</a:t>
            </a:r>
            <a:endParaRPr lang="en-US" sz="2400" dirty="0">
              <a:solidFill>
                <a:srgbClr val="EBEBEB"/>
              </a:solidFill>
            </a:endParaRPr>
          </a:p>
          <a:p>
            <a:r>
              <a:rPr lang="en-US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external light to be negligible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“clean” scene</a:t>
            </a:r>
            <a:endParaRPr lang="en-GB" sz="2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B38CE-55EF-B9F0-024B-0CDFAB20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91" y="1359145"/>
            <a:ext cx="5486400" cy="43808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/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689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D151-CEA4-6AF2-BF80-BF942BBC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31" y="1143000"/>
            <a:ext cx="5449889" cy="4782277"/>
          </a:xfrm>
          <a:prstGeom prst="rect">
            <a:avLst/>
          </a:prstGeom>
          <a:noFill/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47770"/>
            <a:ext cx="4166509" cy="378541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Disk is lowered vertically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Measures by disappearance depth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sz="2000" dirty="0">
                <a:solidFill>
                  <a:srgbClr val="EBEBEB"/>
                </a:solidFill>
              </a:rPr>
              <a:t>Requires very deep water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CECB-9C7B-EF27-B511-329CF06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16</a:t>
            </a:fld>
            <a:endParaRPr lang="en-I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/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AEAE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L" sz="2400" i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AEAE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15095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 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5FD6D-E71B-4FE5-A339-78D46D35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-390" r="-3568" b="390"/>
          <a:stretch/>
        </p:blipFill>
        <p:spPr bwMode="auto">
          <a:xfrm>
            <a:off x="7649029" y="2965115"/>
            <a:ext cx="4491445" cy="35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targets – reduce required depth</a:t>
            </a:r>
          </a:p>
          <a:p>
            <a:r>
              <a:rPr lang="en-GB" dirty="0">
                <a:solidFill>
                  <a:srgbClr val="EBEBEB"/>
                </a:solidFill>
              </a:rPr>
              <a:t>Use </a:t>
            </a:r>
            <a:r>
              <a:rPr lang="en-GB" dirty="0" err="1">
                <a:solidFill>
                  <a:srgbClr val="EBEBEB"/>
                </a:solidFill>
              </a:rPr>
              <a:t>color</a:t>
            </a:r>
            <a:r>
              <a:rPr lang="en-GB" dirty="0">
                <a:solidFill>
                  <a:srgbClr val="EBEBEB"/>
                </a:solidFill>
              </a:rPr>
              <a:t> table target – specific wavelength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2F45F-84F9-6017-39DB-E4CF5CB6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/>
          <a:stretch/>
        </p:blipFill>
        <p:spPr bwMode="auto">
          <a:xfrm>
            <a:off x="5622083" y="74930"/>
            <a:ext cx="4345734" cy="335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51D2-3F61-50E0-7AC4-4451EF94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17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2884"/>
            <a:ext cx="4166509" cy="39722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Move the disk horizontally</a:t>
            </a:r>
          </a:p>
          <a:p>
            <a:r>
              <a:rPr lang="en-GB" dirty="0">
                <a:solidFill>
                  <a:srgbClr val="EBEBEB"/>
                </a:solidFill>
              </a:rPr>
              <a:t>Based on the </a:t>
            </a:r>
            <a:br>
              <a:rPr lang="en-GB" dirty="0">
                <a:solidFill>
                  <a:srgbClr val="EBEBEB"/>
                </a:solidFill>
              </a:rPr>
            </a:br>
            <a:r>
              <a:rPr lang="en-GB" dirty="0">
                <a:solidFill>
                  <a:srgbClr val="EBEBEB"/>
                </a:solidFill>
              </a:rPr>
              <a:t>disappearance distance</a:t>
            </a:r>
          </a:p>
          <a:p>
            <a:r>
              <a:rPr lang="en-GB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Requires very wide water body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Additional complexity due to viewing apparatus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2A544-7223-FF21-1C98-28F39B90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0116"/>
            <a:ext cx="5025390" cy="58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48097-B5AA-7FC9-E255-D387A94B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18</a:t>
            </a:fld>
            <a:endParaRPr lang="en-IL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/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L" sz="2400" i="0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8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br>
              <a:rPr lang="en-US" sz="3200" dirty="0">
                <a:solidFill>
                  <a:srgbClr val="EBEBEB"/>
                </a:solidFill>
              </a:rPr>
            </a:br>
            <a:r>
              <a:rPr lang="en-US" sz="3200" dirty="0">
                <a:solidFill>
                  <a:srgbClr val="EBEBEB"/>
                </a:solidFill>
              </a:rPr>
              <a:t>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Take photo underwater – reduce complexity and reflection effect</a:t>
            </a:r>
          </a:p>
          <a:p>
            <a:r>
              <a:rPr lang="en-GB" dirty="0">
                <a:solidFill>
                  <a:srgbClr val="EBEBEB"/>
                </a:solidFill>
              </a:rPr>
              <a:t>Two targets – reduce required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4453-1210-D6BD-B2A0-4D849A9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10" y="629266"/>
            <a:ext cx="4702453" cy="571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703A-FFAA-27DC-F6EE-E1A8C9B7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19</a:t>
            </a:fld>
            <a:endParaRPr lang="en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9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Goal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6" descr="Users">
            <a:extLst>
              <a:ext uri="{FF2B5EF4-FFF2-40B4-BE49-F238E27FC236}">
                <a16:creationId xmlns:a16="http://schemas.microsoft.com/office/drawing/2014/main" id="{CFCBF220-32B7-AD16-30C3-37C8E0676805}"/>
              </a:ext>
            </a:extLst>
          </p:cNvPr>
          <p:cNvSpPr/>
          <p:nvPr/>
        </p:nvSpPr>
        <p:spPr>
          <a:xfrm>
            <a:off x="2586614" y="2865751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5A5402-1ABC-D2C2-F972-9E53E38A131A}"/>
              </a:ext>
            </a:extLst>
          </p:cNvPr>
          <p:cNvSpPr/>
          <p:nvPr/>
        </p:nvSpPr>
        <p:spPr>
          <a:xfrm>
            <a:off x="1166371" y="5304036"/>
            <a:ext cx="4784486" cy="1267781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Low-cost</a:t>
            </a:r>
            <a:r>
              <a:rPr lang="en-US" sz="2000" kern="1200" dirty="0"/>
              <a:t>, portable and highly available solution for </a:t>
            </a:r>
            <a:r>
              <a:rPr lang="en-US" sz="2000" b="1" kern="1200" dirty="0"/>
              <a:t>crowdsourcing</a:t>
            </a:r>
            <a:r>
              <a:rPr lang="en-US" sz="2000" kern="1200" dirty="0"/>
              <a:t> water turbidity information.</a:t>
            </a:r>
          </a:p>
        </p:txBody>
      </p:sp>
      <p:sp>
        <p:nvSpPr>
          <p:cNvPr id="9" name="Rectangle 8" descr="Smart Phone">
            <a:extLst>
              <a:ext uri="{FF2B5EF4-FFF2-40B4-BE49-F238E27FC236}">
                <a16:creationId xmlns:a16="http://schemas.microsoft.com/office/drawing/2014/main" id="{ADD4F29F-445A-A3E8-AC61-E2E16B3F6056}"/>
              </a:ext>
            </a:extLst>
          </p:cNvPr>
          <p:cNvSpPr/>
          <p:nvPr/>
        </p:nvSpPr>
        <p:spPr>
          <a:xfrm>
            <a:off x="7662615" y="2865751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047DD8-0F20-C9D6-E74A-5E9297424AF4}"/>
              </a:ext>
            </a:extLst>
          </p:cNvPr>
          <p:cNvSpPr/>
          <p:nvPr/>
        </p:nvSpPr>
        <p:spPr>
          <a:xfrm>
            <a:off x="6474614" y="5304037"/>
            <a:ext cx="4320000" cy="855000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Based of </a:t>
            </a:r>
            <a:r>
              <a:rPr lang="en-US" sz="2000" b="1" kern="1200" dirty="0"/>
              <a:t>personal smartphone</a:t>
            </a:r>
            <a:r>
              <a:rPr lang="en-US" sz="2000" kern="1200" dirty="0"/>
              <a:t>, application and DIY measuring kit.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Water body dimension fit to measuring device</a:t>
            </a:r>
          </a:p>
          <a:p>
            <a:pPr>
              <a:buClr>
                <a:schemeClr val="accent1"/>
              </a:buClr>
            </a:pPr>
            <a:r>
              <a:rPr lang="en-US" dirty="0"/>
              <a:t>Turbidity conditions that fit for optical measurement</a:t>
            </a:r>
          </a:p>
          <a:p>
            <a:pPr>
              <a:buClr>
                <a:schemeClr val="accent1"/>
              </a:buClr>
            </a:pPr>
            <a:r>
              <a:rPr lang="en-US" dirty="0"/>
              <a:t>Daylight/mobile phone flashlight</a:t>
            </a:r>
          </a:p>
          <a:p>
            <a:pPr>
              <a:buClr>
                <a:schemeClr val="accent1"/>
              </a:buClr>
            </a:pPr>
            <a:r>
              <a:rPr lang="en-US" dirty="0"/>
              <a:t>Consistency of water turbidity in water body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22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11340" y="1452664"/>
            <a:ext cx="5634083" cy="293126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67" t="-41473" r="367" b="-41473"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8EF2-02D3-95D5-B128-8DDFF8C8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Simulating Realistic Scene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C251E-AF9D-FD76-144D-07650209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23</a:t>
            </a:fld>
            <a:endParaRPr lang="en-I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30A0C-AC38-6B80-E00A-886334C41FE0}"/>
              </a:ext>
            </a:extLst>
          </p:cNvPr>
          <p:cNvGrpSpPr/>
          <p:nvPr/>
        </p:nvGrpSpPr>
        <p:grpSpPr>
          <a:xfrm>
            <a:off x="320206" y="2021007"/>
            <a:ext cx="5568272" cy="3365544"/>
            <a:chOff x="808330" y="2316036"/>
            <a:chExt cx="4592023" cy="277548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66BBCBD-2969-8683-9449-F811EEC47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t="4861" r="8717" b="18659"/>
            <a:stretch/>
          </p:blipFill>
          <p:spPr bwMode="auto">
            <a:xfrm>
              <a:off x="808330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03160-A789-E4BF-A88B-8ADEFA1CEC64}"/>
                </a:ext>
              </a:extLst>
            </p:cNvPr>
            <p:cNvSpPr txBox="1"/>
            <p:nvPr/>
          </p:nvSpPr>
          <p:spPr>
            <a:xfrm>
              <a:off x="1778258" y="2474732"/>
              <a:ext cx="327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inside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AAAF4E-A621-026A-966B-79F07E4B2E57}"/>
              </a:ext>
            </a:extLst>
          </p:cNvPr>
          <p:cNvGrpSpPr/>
          <p:nvPr/>
        </p:nvGrpSpPr>
        <p:grpSpPr>
          <a:xfrm>
            <a:off x="6355404" y="2021007"/>
            <a:ext cx="5568272" cy="3365544"/>
            <a:chOff x="6843528" y="2316036"/>
            <a:chExt cx="4592023" cy="277548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4AA3CD6-CED4-9B0C-834C-3271DB667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5" t="5353" r="8833" b="18166"/>
            <a:stretch/>
          </p:blipFill>
          <p:spPr bwMode="auto">
            <a:xfrm>
              <a:off x="6843528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C983C8-3523-406A-D350-AE506020687A}"/>
                </a:ext>
              </a:extLst>
            </p:cNvPr>
            <p:cNvSpPr txBox="1"/>
            <p:nvPr/>
          </p:nvSpPr>
          <p:spPr>
            <a:xfrm>
              <a:off x="7498136" y="2474732"/>
              <a:ext cx="379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just outside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Simulations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31F75-D5BB-6195-E565-B59B330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24</a:t>
            </a:fld>
            <a:endParaRPr lang="en-IL"/>
          </a:p>
        </p:txBody>
      </p:sp>
      <p:pic>
        <p:nvPicPr>
          <p:cNvPr id="6" name="Picture 5" descr="A picture containing pool ball, dark&#10;&#10;Description automatically generated">
            <a:extLst>
              <a:ext uri="{FF2B5EF4-FFF2-40B4-BE49-F238E27FC236}">
                <a16:creationId xmlns:a16="http://schemas.microsoft.com/office/drawing/2014/main" id="{2569F232-EBD3-0C55-1BD5-A03201CC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4" y="1503726"/>
            <a:ext cx="4148303" cy="276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83A60-DCFA-5005-CEF6-45A7D628F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26" y="3621985"/>
            <a:ext cx="4148303" cy="2765535"/>
          </a:xfrm>
          <a:prstGeom prst="rect">
            <a:avLst/>
          </a:prstGeom>
        </p:spPr>
      </p:pic>
      <p:pic>
        <p:nvPicPr>
          <p:cNvPr id="10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1045F09E-F520-E2CE-721D-A9068B949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43" y="1467147"/>
            <a:ext cx="4148303" cy="2765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/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blipFill>
                <a:blip r:embed="rId5"/>
                <a:stretch>
                  <a:fillRect r="-771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/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blipFill>
                <a:blip r:embed="rId6"/>
                <a:stretch>
                  <a:fillRect r="-513" b="-8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/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blipFill>
                <a:blip r:embed="rId7"/>
                <a:stretch>
                  <a:fillRect r="-513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0530962A-4A4C-F177-C3AD-BEE22058C8D4}"/>
              </a:ext>
            </a:extLst>
          </p:cNvPr>
          <p:cNvGrpSpPr/>
          <p:nvPr/>
        </p:nvGrpSpPr>
        <p:grpSpPr>
          <a:xfrm>
            <a:off x="1121075" y="2211747"/>
            <a:ext cx="9949849" cy="4986799"/>
            <a:chOff x="0" y="0"/>
            <a:chExt cx="8004175" cy="4817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9F50-8704-5C54-D6C0-E03D8AD5D6A3}"/>
                </a:ext>
              </a:extLst>
            </p:cNvPr>
            <p:cNvSpPr/>
            <p:nvPr/>
          </p:nvSpPr>
          <p:spPr>
            <a:xfrm>
              <a:off x="0" y="0"/>
              <a:ext cx="8004175" cy="4817110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70EB42-BD27-252D-6793-D25149F8E577}"/>
                </a:ext>
              </a:extLst>
            </p:cNvPr>
            <p:cNvSpPr/>
            <p:nvPr/>
          </p:nvSpPr>
          <p:spPr>
            <a:xfrm>
              <a:off x="1304954" y="375335"/>
              <a:ext cx="3468262" cy="38759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Mobile Phone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FBFEC7-CC92-60D0-20C5-C37B4E8EBD0D}"/>
                </a:ext>
              </a:extLst>
            </p:cNvPr>
            <p:cNvSpPr/>
            <p:nvPr/>
          </p:nvSpPr>
          <p:spPr>
            <a:xfrm>
              <a:off x="153661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Image pre-processing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4CCF9-B280-242A-55A2-51E8E3FB4438}"/>
                </a:ext>
              </a:extLst>
            </p:cNvPr>
            <p:cNvSpPr/>
            <p:nvPr/>
          </p:nvSpPr>
          <p:spPr>
            <a:xfrm>
              <a:off x="261720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Turbidity calculation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8B4FEB-048A-5C84-34A3-880447C699F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69789" y="1218419"/>
              <a:ext cx="1266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F6C806-BCA7-9426-AC0C-452561FC1F9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384339" y="1218419"/>
              <a:ext cx="232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821144-62DB-000C-62A3-01C8C906CAC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464929" y="1218419"/>
              <a:ext cx="2994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69062984-0A62-6523-714C-D694281FA25D}"/>
                </a:ext>
              </a:extLst>
            </p:cNvPr>
            <p:cNvSpPr txBox="1"/>
            <p:nvPr/>
          </p:nvSpPr>
          <p:spPr>
            <a:xfrm>
              <a:off x="352709" y="857806"/>
              <a:ext cx="990600" cy="4667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Raw image</a:t>
              </a:r>
              <a:endParaRPr lang="en-IL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15E67-8972-54FB-EFB8-AB3C4638434D}"/>
                </a:ext>
              </a:extLst>
            </p:cNvPr>
            <p:cNvSpPr/>
            <p:nvPr/>
          </p:nvSpPr>
          <p:spPr>
            <a:xfrm>
              <a:off x="376435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Logger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2EC2C5-3743-8BCC-6406-8856EC8FB348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4160473" y="1613706"/>
              <a:ext cx="0" cy="644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17F0D946-9ED5-B718-CA28-AC4ADCCE04B2}"/>
                </a:ext>
              </a:extLst>
            </p:cNvPr>
            <p:cNvSpPr txBox="1"/>
            <p:nvPr/>
          </p:nvSpPr>
          <p:spPr>
            <a:xfrm>
              <a:off x="3672378" y="2257849"/>
              <a:ext cx="976191" cy="790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 smartphone sensors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C1FF162C-E6BB-B625-6071-2166BF47EACF}"/>
                </a:ext>
              </a:extLst>
            </p:cNvPr>
            <p:cNvSpPr txBox="1"/>
            <p:nvPr/>
          </p:nvSpPr>
          <p:spPr>
            <a:xfrm>
              <a:off x="2871980" y="1707234"/>
              <a:ext cx="1338306" cy="5506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Time, date, 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GPS location etc.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B38E37-856B-8CC3-8E33-5B3F637E5110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>
              <a:off x="4612079" y="1218419"/>
              <a:ext cx="7963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D72023E-87B0-432F-F27B-6020CBA2E0A4}"/>
                </a:ext>
              </a:extLst>
            </p:cNvPr>
            <p:cNvSpPr/>
            <p:nvPr/>
          </p:nvSpPr>
          <p:spPr>
            <a:xfrm>
              <a:off x="5405699" y="1009793"/>
              <a:ext cx="865287" cy="484637"/>
            </a:xfrm>
            <a:prstGeom prst="cloud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Web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0C8B4E-A7A2-42AA-565F-54D18F0C6473}"/>
                </a:ext>
              </a:extLst>
            </p:cNvPr>
            <p:cNvGrpSpPr/>
            <p:nvPr/>
          </p:nvGrpSpPr>
          <p:grpSpPr>
            <a:xfrm>
              <a:off x="6891947" y="689642"/>
              <a:ext cx="800822" cy="1145979"/>
              <a:chOff x="6346537" y="1252925"/>
              <a:chExt cx="1139588" cy="1633576"/>
            </a:xfrm>
          </p:grpSpPr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A42AC8C0-F98B-221B-DEF4-AA1E80F6B66E}"/>
                  </a:ext>
                </a:extLst>
              </p:cNvPr>
              <p:cNvSpPr/>
              <p:nvPr/>
            </p:nvSpPr>
            <p:spPr>
              <a:xfrm>
                <a:off x="6346537" y="2190464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85D1020E-8184-14F6-3C77-1546CC6497C2}"/>
                  </a:ext>
                </a:extLst>
              </p:cNvPr>
              <p:cNvSpPr/>
              <p:nvPr/>
            </p:nvSpPr>
            <p:spPr>
              <a:xfrm>
                <a:off x="6346537" y="1726440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Database</a:t>
                </a:r>
                <a:endParaRPr lang="en-IL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B507FEC1-6841-0C25-6D5B-AE3D021DFB4F}"/>
                  </a:ext>
                </a:extLst>
              </p:cNvPr>
              <p:cNvSpPr/>
              <p:nvPr/>
            </p:nvSpPr>
            <p:spPr>
              <a:xfrm>
                <a:off x="6346537" y="1252925"/>
                <a:ext cx="1139588" cy="69603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6157C-3EB9-8E0B-0184-C443E378CFEC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04" y="1248561"/>
              <a:ext cx="5962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1706FB-A654-AF5C-C61B-B668BF3FE4B8}"/>
                </a:ext>
              </a:extLst>
            </p:cNvPr>
            <p:cNvSpPr/>
            <p:nvPr/>
          </p:nvSpPr>
          <p:spPr>
            <a:xfrm>
              <a:off x="2624766" y="3218313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UI</a:t>
              </a:r>
              <a:endParaRPr lang="en-IL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0B2780F-6730-8E84-1436-4FF6228120DB}"/>
                </a:ext>
              </a:extLst>
            </p:cNvPr>
            <p:cNvCxnSpPr>
              <a:stCxn id="18" idx="1"/>
              <a:endCxn id="26" idx="3"/>
            </p:cNvCxnSpPr>
            <p:nvPr/>
          </p:nvCxnSpPr>
          <p:spPr>
            <a:xfrm rot="5400000">
              <a:off x="3595695" y="1370540"/>
              <a:ext cx="2119445" cy="236585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8CE19-9D40-F0DD-3B35-F03CD41866A1}"/>
                </a:ext>
              </a:extLst>
            </p:cNvPr>
            <p:cNvCxnSpPr/>
            <p:nvPr/>
          </p:nvCxnSpPr>
          <p:spPr>
            <a:xfrm>
              <a:off x="5838209" y="2414412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323FFA-CBDE-8448-A953-5346D6DF9C2B}"/>
                </a:ext>
              </a:extLst>
            </p:cNvPr>
            <p:cNvCxnSpPr/>
            <p:nvPr/>
          </p:nvCxnSpPr>
          <p:spPr>
            <a:xfrm>
              <a:off x="5831385" y="2735134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A99E91-EFAC-349D-E759-4CAF3A8BD420}"/>
                </a:ext>
              </a:extLst>
            </p:cNvPr>
            <p:cNvCxnSpPr/>
            <p:nvPr/>
          </p:nvCxnSpPr>
          <p:spPr>
            <a:xfrm>
              <a:off x="5845033" y="3076328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Box 39">
              <a:extLst>
                <a:ext uri="{FF2B5EF4-FFF2-40B4-BE49-F238E27FC236}">
                  <a16:creationId xmlns:a16="http://schemas.microsoft.com/office/drawing/2014/main" id="{1452E8B3-84B9-C5C6-45A5-0327F3E25AF7}"/>
                </a:ext>
              </a:extLst>
            </p:cNvPr>
            <p:cNvSpPr txBox="1"/>
            <p:nvPr/>
          </p:nvSpPr>
          <p:spPr>
            <a:xfrm>
              <a:off x="6438855" y="2257867"/>
              <a:ext cx="1033293" cy="105042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user’s smartphones/computers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40">
              <a:extLst>
                <a:ext uri="{FF2B5EF4-FFF2-40B4-BE49-F238E27FC236}">
                  <a16:creationId xmlns:a16="http://schemas.microsoft.com/office/drawing/2014/main" id="{0F763E56-0899-8FD4-4669-3502B8A246A9}"/>
                </a:ext>
              </a:extLst>
            </p:cNvPr>
            <p:cNvSpPr txBox="1"/>
            <p:nvPr/>
          </p:nvSpPr>
          <p:spPr>
            <a:xfrm>
              <a:off x="4673096" y="1506767"/>
              <a:ext cx="1202265" cy="83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World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wide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measurements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Milestones</a:t>
            </a:r>
            <a:endParaRPr lang="en-IL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DD302C-04A4-25D5-A9B3-06081A9D0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4729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Timeline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27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EC840-9445-CDA7-41B6-D2BD8CC97994}"/>
              </a:ext>
            </a:extLst>
          </p:cNvPr>
          <p:cNvGrpSpPr/>
          <p:nvPr/>
        </p:nvGrpSpPr>
        <p:grpSpPr>
          <a:xfrm>
            <a:off x="417580" y="2895913"/>
            <a:ext cx="11356840" cy="3332820"/>
            <a:chOff x="1942263" y="3457575"/>
            <a:chExt cx="8688018" cy="22094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74ECAC-397F-EDE9-1F10-4BF60F7394E7}"/>
                </a:ext>
              </a:extLst>
            </p:cNvPr>
            <p:cNvCxnSpPr>
              <a:stCxn id="12" idx="1"/>
            </p:cNvCxnSpPr>
            <p:nvPr/>
          </p:nvCxnSpPr>
          <p:spPr>
            <a:xfrm flipV="1">
              <a:off x="1942682" y="4521381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59961D-0683-CCB9-A44C-09CEC2248C58}"/>
                </a:ext>
              </a:extLst>
            </p:cNvPr>
            <p:cNvCxnSpPr/>
            <p:nvPr/>
          </p:nvCxnSpPr>
          <p:spPr>
            <a:xfrm flipV="1">
              <a:off x="1942263" y="4967506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42C3CC-27C9-555A-AB8A-932D3D4DD9FD}"/>
                </a:ext>
              </a:extLst>
            </p:cNvPr>
            <p:cNvCxnSpPr/>
            <p:nvPr/>
          </p:nvCxnSpPr>
          <p:spPr>
            <a:xfrm flipV="1">
              <a:off x="1942263" y="5455050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F01B3B-1A73-388E-F108-38CEBB3FF847}"/>
                </a:ext>
              </a:extLst>
            </p:cNvPr>
            <p:cNvSpPr/>
            <p:nvPr/>
          </p:nvSpPr>
          <p:spPr>
            <a:xfrm>
              <a:off x="1952625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NOV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96BEB-E219-603C-C7A9-15F16B6DCA25}"/>
                </a:ext>
              </a:extLst>
            </p:cNvPr>
            <p:cNvSpPr/>
            <p:nvPr/>
          </p:nvSpPr>
          <p:spPr>
            <a:xfrm>
              <a:off x="3198876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DEC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2227D5-45A0-8BD1-24FA-F19FEA9BFEE4}"/>
                </a:ext>
              </a:extLst>
            </p:cNvPr>
            <p:cNvSpPr/>
            <p:nvPr/>
          </p:nvSpPr>
          <p:spPr>
            <a:xfrm>
              <a:off x="4445127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JAN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B4E0E-222C-9B91-1F71-45050350369A}"/>
                </a:ext>
              </a:extLst>
            </p:cNvPr>
            <p:cNvSpPr/>
            <p:nvPr/>
          </p:nvSpPr>
          <p:spPr>
            <a:xfrm>
              <a:off x="5691378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FEB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(EXAMS)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18E578-327D-B25A-724B-D2E104CF2D1C}"/>
                </a:ext>
              </a:extLst>
            </p:cNvPr>
            <p:cNvSpPr/>
            <p:nvPr/>
          </p:nvSpPr>
          <p:spPr>
            <a:xfrm>
              <a:off x="6937629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F48A6-4F01-C4DA-3421-AA431C45C16E}"/>
                </a:ext>
              </a:extLst>
            </p:cNvPr>
            <p:cNvSpPr/>
            <p:nvPr/>
          </p:nvSpPr>
          <p:spPr>
            <a:xfrm>
              <a:off x="8183880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FD605C-63C1-78A3-AF45-3C6AA2F461EF}"/>
                </a:ext>
              </a:extLst>
            </p:cNvPr>
            <p:cNvSpPr/>
            <p:nvPr/>
          </p:nvSpPr>
          <p:spPr>
            <a:xfrm>
              <a:off x="9430131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MAY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43F1C8-1C24-2528-10D2-352FFC2383DD}"/>
                </a:ext>
              </a:extLst>
            </p:cNvPr>
            <p:cNvSpPr/>
            <p:nvPr/>
          </p:nvSpPr>
          <p:spPr>
            <a:xfrm>
              <a:off x="1942682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Research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D703F2-C3CF-90AD-41A3-BFDD73C2B35F}"/>
                </a:ext>
              </a:extLst>
            </p:cNvPr>
            <p:cNvSpPr/>
            <p:nvPr/>
          </p:nvSpPr>
          <p:spPr>
            <a:xfrm>
              <a:off x="3162300" y="4316594"/>
              <a:ext cx="2419350" cy="409575"/>
            </a:xfrm>
            <a:prstGeom prst="roundRect">
              <a:avLst>
                <a:gd name="adj" fmla="val 17442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Development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974485-E85E-000D-ECD6-2D88DD0FB84B}"/>
                </a:ext>
              </a:extLst>
            </p:cNvPr>
            <p:cNvSpPr/>
            <p:nvPr/>
          </p:nvSpPr>
          <p:spPr>
            <a:xfrm>
              <a:off x="6901053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AB5C6D-9AAE-5656-3C00-80E1C6CBD972}"/>
                </a:ext>
              </a:extLst>
            </p:cNvPr>
            <p:cNvSpPr/>
            <p:nvPr/>
          </p:nvSpPr>
          <p:spPr>
            <a:xfrm>
              <a:off x="6891528" y="4787045"/>
              <a:ext cx="1209675" cy="409575"/>
            </a:xfrm>
            <a:prstGeom prst="roundRect">
              <a:avLst>
                <a:gd name="adj" fmla="val 17442"/>
              </a:avLst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Measuring Kit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D40192-5476-4C12-B167-166DED932138}"/>
                </a:ext>
              </a:extLst>
            </p:cNvPr>
            <p:cNvSpPr/>
            <p:nvPr/>
          </p:nvSpPr>
          <p:spPr>
            <a:xfrm>
              <a:off x="8119864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99CC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Adding Features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8B0F34-EBFC-3476-7C6D-5B4AECD6C142}"/>
                </a:ext>
              </a:extLst>
            </p:cNvPr>
            <p:cNvSpPr/>
            <p:nvPr/>
          </p:nvSpPr>
          <p:spPr>
            <a:xfrm>
              <a:off x="1942682" y="4787045"/>
              <a:ext cx="2535174" cy="409575"/>
            </a:xfrm>
            <a:prstGeom prst="roundRect">
              <a:avLst>
                <a:gd name="adj" fmla="val 17442"/>
              </a:avLst>
            </a:prstGeom>
            <a:solidFill>
              <a:srgbClr val="FF99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Simulations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BEA42C-AC6D-3314-6CCA-F80D6280374D}"/>
                </a:ext>
              </a:extLst>
            </p:cNvPr>
            <p:cNvSpPr/>
            <p:nvPr/>
          </p:nvSpPr>
          <p:spPr>
            <a:xfrm>
              <a:off x="1942682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66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Approach Selecting</a:t>
              </a:r>
              <a:endParaRPr lang="en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036A3-10A1-D88F-4A34-BCEA2672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F04903-7028-0FC8-9FC4-5947B8DA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94438"/>
              </p:ext>
            </p:extLst>
          </p:nvPr>
        </p:nvGraphicFramePr>
        <p:xfrm>
          <a:off x="168272" y="12778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1A88132-078E-A5A7-7121-DE7E136A7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78637"/>
              </p:ext>
            </p:extLst>
          </p:nvPr>
        </p:nvGraphicFramePr>
        <p:xfrm>
          <a:off x="4199730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29C054A-5E01-FE0D-17DE-9993C954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09896"/>
              </p:ext>
            </p:extLst>
          </p:nvPr>
        </p:nvGraphicFramePr>
        <p:xfrm>
          <a:off x="8231189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1175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348-72F6-6A62-4821-14704507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turbidity</a:t>
            </a:r>
            <a:endParaRPr lang="he-I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E7E21C-026C-9DB3-74DB-4DCB7D10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‘Fogginess’ of a fluid</a:t>
            </a:r>
          </a:p>
          <a:p>
            <a:r>
              <a:rPr lang="en-US" sz="2400" dirty="0"/>
              <a:t>Commonly measured by NTU or FTU</a:t>
            </a:r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DD72-05AB-23FE-9305-6392E5DE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pPr/>
              <a:t>4</a:t>
            </a:fld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496C3-7E44-32FF-583B-07E86D81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5636" r="1992" b="6430"/>
          <a:stretch/>
        </p:blipFill>
        <p:spPr>
          <a:xfrm>
            <a:off x="1803792" y="3623557"/>
            <a:ext cx="8246061" cy="1978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F10FFB-60F3-EA47-9E85-AD91F5B00E2A}"/>
              </a:ext>
            </a:extLst>
          </p:cNvPr>
          <p:cNvSpPr txBox="1"/>
          <p:nvPr/>
        </p:nvSpPr>
        <p:spPr>
          <a:xfrm>
            <a:off x="5222929" y="6211669"/>
            <a:ext cx="7183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taken from: Hussain, I., Ahamad, K., &amp; Nath, P. (2016). Water turbidity sensing using a smartphone.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7654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turbidity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02308"/>
            <a:ext cx="8946541" cy="3846091"/>
          </a:xfrm>
        </p:spPr>
        <p:txBody>
          <a:bodyPr>
            <a:normAutofit/>
          </a:bodyPr>
          <a:lstStyle/>
          <a:p>
            <a:r>
              <a:rPr lang="en-US" sz="2400" dirty="0"/>
              <a:t>Intense light scattering caused mainly by fine-particle sediment</a:t>
            </a:r>
          </a:p>
          <a:p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9EDC3-6734-E6C7-BA97-D55AB855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5" y="2866868"/>
            <a:ext cx="6371495" cy="3965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412A0-0B99-57DA-01CB-1CC4567019F3}"/>
              </a:ext>
            </a:extLst>
          </p:cNvPr>
          <p:cNvSpPr txBox="1"/>
          <p:nvPr/>
        </p:nvSpPr>
        <p:spPr>
          <a:xfrm>
            <a:off x="1" y="5902880"/>
            <a:ext cx="4125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Image: 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Davies-Colley, R.J. and Smith, D.G. (2001), TURBIDITY SUSPENDED SEDIMENT, AND WATER CLARITY: A REVIEW. JAWRA Journal of the American Water Resources Association, 37: 1085-1101.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427844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Absorption and Scattering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31" y="2533842"/>
            <a:ext cx="5855207" cy="3846091"/>
          </a:xfrm>
        </p:spPr>
        <p:txBody>
          <a:bodyPr>
            <a:normAutofit/>
          </a:bodyPr>
          <a:lstStyle/>
          <a:p>
            <a:r>
              <a:rPr lang="en-US" sz="2400" dirty="0"/>
              <a:t>Tea has high </a:t>
            </a:r>
            <a:r>
              <a:rPr lang="en-US" sz="2400" b="1" dirty="0"/>
              <a:t>absorption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23CCB3-19D7-286C-EE95-A9B61737DE3C}"/>
              </a:ext>
            </a:extLst>
          </p:cNvPr>
          <p:cNvSpPr txBox="1">
            <a:spLocks/>
          </p:cNvSpPr>
          <p:nvPr/>
        </p:nvSpPr>
        <p:spPr>
          <a:xfrm>
            <a:off x="5992238" y="2533842"/>
            <a:ext cx="5855207" cy="384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Milk has high </a:t>
            </a:r>
            <a:r>
              <a:rPr lang="en-US" sz="2400" b="1" dirty="0"/>
              <a:t>scattering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pic>
        <p:nvPicPr>
          <p:cNvPr id="1026" name="Picture 2" descr="Milk Glass Straw Images – Browse 77,592 Stock Photos, Vectors, and Video |  Adobe Stock">
            <a:extLst>
              <a:ext uri="{FF2B5EF4-FFF2-40B4-BE49-F238E27FC236}">
                <a16:creationId xmlns:a16="http://schemas.microsoft.com/office/drawing/2014/main" id="{56867603-358C-9203-E6C2-F71F0A04B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8"/>
          <a:stretch/>
        </p:blipFill>
        <p:spPr bwMode="auto">
          <a:xfrm>
            <a:off x="7462037" y="3103785"/>
            <a:ext cx="3024380" cy="3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קנו מטבח, פינת אוכל ובר | Creative Transparent Glass Tea Cup Drinking  Utensils Classic Heat-Resistant Glass Cup Glass Tea Mug Glass Coffee Mug  With Lid">
            <a:extLst>
              <a:ext uri="{FF2B5EF4-FFF2-40B4-BE49-F238E27FC236}">
                <a16:creationId xmlns:a16="http://schemas.microsoft.com/office/drawing/2014/main" id="{9FA6604D-3C41-6206-C43E-4910B90D5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7"/>
          <a:stretch/>
        </p:blipFill>
        <p:spPr bwMode="auto">
          <a:xfrm>
            <a:off x="786353" y="3195279"/>
            <a:ext cx="4908610" cy="31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6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C233-D794-3C6C-A2E1-77B095A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48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1051" name="Freeform: Shape 1050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4" y="1004893"/>
            <a:ext cx="5668818" cy="37096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Nephelometer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3E4-95B9-5779-77F6-400A763B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758976D-72D1-4507-A9E6-A51157A613E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BD PhoenixSpec™ Nephelometer - BD">
            <a:extLst>
              <a:ext uri="{FF2B5EF4-FFF2-40B4-BE49-F238E27FC236}">
                <a16:creationId xmlns:a16="http://schemas.microsoft.com/office/drawing/2014/main" id="{E68705C5-4B67-CF18-91EA-77EBB5352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24265"/>
          <a:stretch/>
        </p:blipFill>
        <p:spPr bwMode="auto">
          <a:xfrm>
            <a:off x="7181850" y="1735262"/>
            <a:ext cx="3941762" cy="41883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1447800"/>
            <a:ext cx="3990829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Nephelometer</a:t>
            </a:r>
            <a:endParaRPr lang="en-IL" sz="4000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092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6B399-0940-DF0D-F46E-FABD8B54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65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2635</TotalTime>
  <Words>620</Words>
  <Application>Microsoft Office PowerPoint</Application>
  <PresentationFormat>Widescreen</PresentationFormat>
  <Paragraphs>173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Wingdings 3</vt:lpstr>
      <vt:lpstr>Ion</vt:lpstr>
      <vt:lpstr>Crowd Sourcing Water Turbidity Information</vt:lpstr>
      <vt:lpstr>Project Goal</vt:lpstr>
      <vt:lpstr>Motivation</vt:lpstr>
      <vt:lpstr>What is turbidity</vt:lpstr>
      <vt:lpstr>What is turbidity</vt:lpstr>
      <vt:lpstr>Absorption and Scattering</vt:lpstr>
      <vt:lpstr>Existing Solutions</vt:lpstr>
      <vt:lpstr>Nephelometer</vt:lpstr>
      <vt:lpstr>Nephelometer</vt:lpstr>
      <vt:lpstr>Water turbidity sensing using a smartphone and attached device</vt:lpstr>
      <vt:lpstr>Water turbidity sensing using a smartphone and attached device</vt:lpstr>
      <vt:lpstr>‘HydroColor: Water Quality App’</vt:lpstr>
      <vt:lpstr>PowerPoint Presentation</vt:lpstr>
      <vt:lpstr>Possible Approaches</vt:lpstr>
      <vt:lpstr>Beam Attenuation</vt:lpstr>
      <vt:lpstr>Secchi Disk</vt:lpstr>
      <vt:lpstr>Secchi Disk Improvements</vt:lpstr>
      <vt:lpstr>Black Disk</vt:lpstr>
      <vt:lpstr>Black Disk Improvements</vt:lpstr>
      <vt:lpstr>Purposed  Solution</vt:lpstr>
      <vt:lpstr>Basic Assumptions</vt:lpstr>
      <vt:lpstr>Measurement Setup</vt:lpstr>
      <vt:lpstr>Challenges in Simulating Realistic Scene</vt:lpstr>
      <vt:lpstr>Simulations</vt:lpstr>
      <vt:lpstr>Block Diagram</vt:lpstr>
      <vt:lpstr>Milestones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nitay</cp:lastModifiedBy>
  <cp:revision>35</cp:revision>
  <dcterms:created xsi:type="dcterms:W3CDTF">2022-11-19T13:17:54Z</dcterms:created>
  <dcterms:modified xsi:type="dcterms:W3CDTF">2023-09-03T17:30:26Z</dcterms:modified>
</cp:coreProperties>
</file>